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29.xml" ContentType="application/inkml+xml"/>
  <Override PartName="/ppt/notesSlides/notesSlide87.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52"/>
  </p:notesMasterIdLst>
  <p:sldIdLst>
    <p:sldId id="718" r:id="rId2"/>
    <p:sldId id="776" r:id="rId3"/>
    <p:sldId id="725" r:id="rId4"/>
    <p:sldId id="731" r:id="rId5"/>
    <p:sldId id="754" r:id="rId6"/>
    <p:sldId id="755" r:id="rId7"/>
    <p:sldId id="726" r:id="rId8"/>
    <p:sldId id="751" r:id="rId9"/>
    <p:sldId id="752" r:id="rId10"/>
    <p:sldId id="712" r:id="rId11"/>
    <p:sldId id="740" r:id="rId12"/>
    <p:sldId id="728" r:id="rId13"/>
    <p:sldId id="760" r:id="rId14"/>
    <p:sldId id="757" r:id="rId15"/>
    <p:sldId id="717" r:id="rId16"/>
    <p:sldId id="729" r:id="rId17"/>
    <p:sldId id="730" r:id="rId18"/>
    <p:sldId id="761" r:id="rId19"/>
    <p:sldId id="773" r:id="rId20"/>
    <p:sldId id="774" r:id="rId21"/>
    <p:sldId id="748" r:id="rId22"/>
    <p:sldId id="555" r:id="rId23"/>
    <p:sldId id="763" r:id="rId24"/>
    <p:sldId id="747" r:id="rId25"/>
    <p:sldId id="741" r:id="rId26"/>
    <p:sldId id="727" r:id="rId27"/>
    <p:sldId id="764" r:id="rId28"/>
    <p:sldId id="780" r:id="rId29"/>
    <p:sldId id="766" r:id="rId30"/>
    <p:sldId id="721" r:id="rId31"/>
    <p:sldId id="742" r:id="rId32"/>
    <p:sldId id="743" r:id="rId33"/>
    <p:sldId id="765" r:id="rId34"/>
    <p:sldId id="722" r:id="rId35"/>
    <p:sldId id="772" r:id="rId36"/>
    <p:sldId id="713" r:id="rId37"/>
    <p:sldId id="767" r:id="rId38"/>
    <p:sldId id="768" r:id="rId39"/>
    <p:sldId id="769" r:id="rId40"/>
    <p:sldId id="770" r:id="rId41"/>
    <p:sldId id="744" r:id="rId42"/>
    <p:sldId id="714" r:id="rId43"/>
    <p:sldId id="756" r:id="rId44"/>
    <p:sldId id="715" r:id="rId45"/>
    <p:sldId id="716" r:id="rId46"/>
    <p:sldId id="724" r:id="rId47"/>
    <p:sldId id="762" r:id="rId48"/>
    <p:sldId id="723" r:id="rId49"/>
    <p:sldId id="777" r:id="rId50"/>
    <p:sldId id="778" r:id="rId51"/>
    <p:sldId id="779" r:id="rId52"/>
    <p:sldId id="739" r:id="rId53"/>
    <p:sldId id="745" r:id="rId54"/>
    <p:sldId id="746" r:id="rId55"/>
    <p:sldId id="736" r:id="rId56"/>
    <p:sldId id="737" r:id="rId57"/>
    <p:sldId id="738" r:id="rId58"/>
    <p:sldId id="600" r:id="rId59"/>
    <p:sldId id="734" r:id="rId60"/>
    <p:sldId id="771" r:id="rId61"/>
    <p:sldId id="749" r:id="rId62"/>
    <p:sldId id="750" r:id="rId63"/>
    <p:sldId id="685" r:id="rId64"/>
    <p:sldId id="684" r:id="rId65"/>
    <p:sldId id="573" r:id="rId66"/>
    <p:sldId id="574" r:id="rId67"/>
    <p:sldId id="688" r:id="rId68"/>
    <p:sldId id="692" r:id="rId69"/>
    <p:sldId id="693" r:id="rId70"/>
    <p:sldId id="696" r:id="rId71"/>
    <p:sldId id="697" r:id="rId72"/>
    <p:sldId id="698" r:id="rId73"/>
    <p:sldId id="699" r:id="rId74"/>
    <p:sldId id="700" r:id="rId75"/>
    <p:sldId id="701" r:id="rId76"/>
    <p:sldId id="703" r:id="rId77"/>
    <p:sldId id="705" r:id="rId78"/>
    <p:sldId id="706" r:id="rId79"/>
    <p:sldId id="707" r:id="rId80"/>
    <p:sldId id="710" r:id="rId81"/>
    <p:sldId id="580" r:id="rId82"/>
    <p:sldId id="581" r:id="rId83"/>
    <p:sldId id="582" r:id="rId84"/>
    <p:sldId id="733" r:id="rId85"/>
    <p:sldId id="429" r:id="rId86"/>
    <p:sldId id="735" r:id="rId87"/>
    <p:sldId id="631" r:id="rId88"/>
    <p:sldId id="632" r:id="rId89"/>
    <p:sldId id="604" r:id="rId90"/>
    <p:sldId id="605" r:id="rId91"/>
    <p:sldId id="606" r:id="rId92"/>
    <p:sldId id="753" r:id="rId93"/>
    <p:sldId id="256" r:id="rId94"/>
    <p:sldId id="257" r:id="rId95"/>
    <p:sldId id="324" r:id="rId96"/>
    <p:sldId id="314" r:id="rId97"/>
    <p:sldId id="553" r:id="rId98"/>
    <p:sldId id="554" r:id="rId99"/>
    <p:sldId id="523" r:id="rId100"/>
    <p:sldId id="305" r:id="rId101"/>
    <p:sldId id="322" r:id="rId102"/>
    <p:sldId id="325" r:id="rId103"/>
    <p:sldId id="487" r:id="rId104"/>
    <p:sldId id="319" r:id="rId105"/>
    <p:sldId id="560" r:id="rId106"/>
    <p:sldId id="536" r:id="rId107"/>
    <p:sldId id="537" r:id="rId108"/>
    <p:sldId id="549" r:id="rId109"/>
    <p:sldId id="484" r:id="rId110"/>
    <p:sldId id="485" r:id="rId111"/>
    <p:sldId id="559" r:id="rId112"/>
    <p:sldId id="538" r:id="rId113"/>
    <p:sldId id="539" r:id="rId114"/>
    <p:sldId id="540" r:id="rId115"/>
    <p:sldId id="541" r:id="rId116"/>
    <p:sldId id="542" r:id="rId117"/>
    <p:sldId id="543" r:id="rId118"/>
    <p:sldId id="545" r:id="rId119"/>
    <p:sldId id="546" r:id="rId120"/>
    <p:sldId id="571" r:id="rId121"/>
    <p:sldId id="572" r:id="rId122"/>
    <p:sldId id="583" r:id="rId123"/>
    <p:sldId id="584" r:id="rId124"/>
    <p:sldId id="585" r:id="rId125"/>
    <p:sldId id="586" r:id="rId126"/>
    <p:sldId id="587" r:id="rId127"/>
    <p:sldId id="588" r:id="rId128"/>
    <p:sldId id="589" r:id="rId129"/>
    <p:sldId id="590" r:id="rId130"/>
    <p:sldId id="591" r:id="rId131"/>
    <p:sldId id="592" r:id="rId132"/>
    <p:sldId id="594" r:id="rId133"/>
    <p:sldId id="595" r:id="rId134"/>
    <p:sldId id="596" r:id="rId135"/>
    <p:sldId id="603" r:id="rId136"/>
    <p:sldId id="607" r:id="rId137"/>
    <p:sldId id="608" r:id="rId138"/>
    <p:sldId id="609" r:id="rId139"/>
    <p:sldId id="612" r:id="rId140"/>
    <p:sldId id="613" r:id="rId141"/>
    <p:sldId id="614" r:id="rId142"/>
    <p:sldId id="625" r:id="rId143"/>
    <p:sldId id="732" r:id="rId144"/>
    <p:sldId id="646" r:id="rId145"/>
    <p:sldId id="647" r:id="rId146"/>
    <p:sldId id="649" r:id="rId147"/>
    <p:sldId id="653" r:id="rId148"/>
    <p:sldId id="654" r:id="rId149"/>
    <p:sldId id="668" r:id="rId150"/>
    <p:sldId id="702" r:id="rId151"/>
  </p:sldIdLst>
  <p:sldSz cx="12192000" cy="6858000"/>
  <p:notesSz cx="6858000" cy="9144000"/>
  <p:custDataLst>
    <p:tags r:id="rId15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03" autoAdjust="0"/>
    <p:restoredTop sz="78786" autoAdjust="0"/>
  </p:normalViewPr>
  <p:slideViewPr>
    <p:cSldViewPr snapToGrid="0">
      <p:cViewPr varScale="1">
        <p:scale>
          <a:sx n="66" d="100"/>
          <a:sy n="66" d="100"/>
        </p:scale>
        <p:origin x="516" y="29"/>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6/29/2021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26</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27</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28</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Traffic_Crashes_SMALL</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29</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31</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32</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34</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35</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37</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38</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39</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41</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1676398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49</a:t>
            </a:fld>
            <a:endParaRPr lang="en-US"/>
          </a:p>
        </p:txBody>
      </p:sp>
    </p:spTree>
    <p:extLst>
      <p:ext uri="{BB962C8B-B14F-4D97-AF65-F5344CB8AC3E}">
        <p14:creationId xmlns:p14="http://schemas.microsoft.com/office/powerpoint/2010/main" val="3360838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51</a:t>
            </a:fld>
            <a:endParaRPr lang="en-US"/>
          </a:p>
        </p:txBody>
      </p:sp>
    </p:spTree>
    <p:extLst>
      <p:ext uri="{BB962C8B-B14F-4D97-AF65-F5344CB8AC3E}">
        <p14:creationId xmlns:p14="http://schemas.microsoft.com/office/powerpoint/2010/main" val="256500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3</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59</a:t>
            </a:fld>
            <a:endParaRPr lang="en-US"/>
          </a:p>
        </p:txBody>
      </p:sp>
    </p:spTree>
    <p:extLst>
      <p:ext uri="{BB962C8B-B14F-4D97-AF65-F5344CB8AC3E}">
        <p14:creationId xmlns:p14="http://schemas.microsoft.com/office/powerpoint/2010/main" val="2307889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81</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82</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83</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85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86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93</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98</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99</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100</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101</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10</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102</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103</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105</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107</a:t>
            </a:fld>
            <a:endParaRPr lang="en-US"/>
          </a:p>
        </p:txBody>
      </p:sp>
    </p:spTree>
    <p:extLst>
      <p:ext uri="{BB962C8B-B14F-4D97-AF65-F5344CB8AC3E}">
        <p14:creationId xmlns:p14="http://schemas.microsoft.com/office/powerpoint/2010/main" val="27943433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109</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110</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111</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112</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114</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115</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116</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117</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118</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119</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120</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122</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123</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124</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125</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126</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127</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128</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129</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130</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131</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132</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133</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134</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20</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135</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138</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140</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141</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144</a:t>
            </a:fld>
            <a:endParaRPr lang="en-US"/>
          </a:p>
        </p:txBody>
      </p:sp>
    </p:spTree>
    <p:extLst>
      <p:ext uri="{BB962C8B-B14F-4D97-AF65-F5344CB8AC3E}">
        <p14:creationId xmlns:p14="http://schemas.microsoft.com/office/powerpoint/2010/main" val="21189526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145</a:t>
            </a:fld>
            <a:endParaRPr lang="en-US"/>
          </a:p>
        </p:txBody>
      </p:sp>
    </p:spTree>
    <p:extLst>
      <p:ext uri="{BB962C8B-B14F-4D97-AF65-F5344CB8AC3E}">
        <p14:creationId xmlns:p14="http://schemas.microsoft.com/office/powerpoint/2010/main" val="25676622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146</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148</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 Men and Women do on average different perceptions of their own health</a:t>
            </a:r>
          </a:p>
          <a:p>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149</a:t>
            </a:fld>
            <a:endParaRPr lang="en-US"/>
          </a:p>
        </p:txBody>
      </p:sp>
    </p:spTree>
    <p:extLst>
      <p:ext uri="{BB962C8B-B14F-4D97-AF65-F5344CB8AC3E}">
        <p14:creationId xmlns:p14="http://schemas.microsoft.com/office/powerpoint/2010/main" val="434883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22</a:t>
            </a:fld>
            <a:endParaRPr lang="en-US"/>
          </a:p>
        </p:txBody>
      </p:sp>
    </p:spTree>
    <p:extLst>
      <p:ext uri="{BB962C8B-B14F-4D97-AF65-F5344CB8AC3E}">
        <p14:creationId xmlns:p14="http://schemas.microsoft.com/office/powerpoint/2010/main" val="957757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6/29/2021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6/29/2021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6/29/2021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6/29/2021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6/29/2021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54.xml"/><Relationship Id="rId4"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56.png"/><Relationship Id="rId4" Type="http://schemas.openxmlformats.org/officeDocument/2006/relationships/notesSlide" Target="../notesSlides/notesSlide59.xml"/></Relationships>
</file>

<file path=ppt/slides/_rels/slide11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60.xml"/><Relationship Id="rId4"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63.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60.png"/><Relationship Id="rId4" Type="http://schemas.openxmlformats.org/officeDocument/2006/relationships/notesSlide" Target="../notesSlides/notesSlide6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70.png"/><Relationship Id="rId5" Type="http://schemas.openxmlformats.org/officeDocument/2006/relationships/notesSlide" Target="../notesSlides/notesSlide80.xml"/><Relationship Id="rId4"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9.xml"/></Relationships>
</file>

<file path=ppt/slides/_rels/slide148.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37.xml"/><Relationship Id="rId26" Type="http://schemas.openxmlformats.org/officeDocument/2006/relationships/customXml" Target="../ink/ink41.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45.xml"/><Relationship Id="rId42" Type="http://schemas.openxmlformats.org/officeDocument/2006/relationships/customXml" Target="../ink/ink49.xml"/><Relationship Id="rId47" Type="http://schemas.openxmlformats.org/officeDocument/2006/relationships/image" Target="../media/image162.png"/><Relationship Id="rId50" Type="http://schemas.openxmlformats.org/officeDocument/2006/relationships/customXml" Target="../ink/ink53.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87.xml"/><Relationship Id="rId16" Type="http://schemas.openxmlformats.org/officeDocument/2006/relationships/customXml" Target="../ink/ink36.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40.xml"/><Relationship Id="rId32" Type="http://schemas.openxmlformats.org/officeDocument/2006/relationships/customXml" Target="../ink/ink44.xml"/><Relationship Id="rId37" Type="http://schemas.openxmlformats.org/officeDocument/2006/relationships/image" Target="../media/image157.png"/><Relationship Id="rId40" Type="http://schemas.openxmlformats.org/officeDocument/2006/relationships/customXml" Target="../ink/ink48.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0.xml"/><Relationship Id="rId9" Type="http://schemas.openxmlformats.org/officeDocument/2006/relationships/image" Target="../media/image143.png"/><Relationship Id="rId14" Type="http://schemas.openxmlformats.org/officeDocument/2006/relationships/customXml" Target="../ink/ink35.xml"/><Relationship Id="rId22" Type="http://schemas.openxmlformats.org/officeDocument/2006/relationships/customXml" Target="../ink/ink39.xml"/><Relationship Id="rId27" Type="http://schemas.openxmlformats.org/officeDocument/2006/relationships/image" Target="../media/image152.png"/><Relationship Id="rId30" Type="http://schemas.openxmlformats.org/officeDocument/2006/relationships/customXml" Target="../ink/ink43.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52.xml"/><Relationship Id="rId56" Type="http://schemas.openxmlformats.org/officeDocument/2006/relationships/customXml" Target="../ink/ink56.xml"/><Relationship Id="rId8" Type="http://schemas.openxmlformats.org/officeDocument/2006/relationships/customXml" Target="../ink/ink32.xml"/><Relationship Id="rId51" Type="http://schemas.openxmlformats.org/officeDocument/2006/relationships/image" Target="../media/image164.png"/><Relationship Id="rId3" Type="http://schemas.openxmlformats.org/officeDocument/2006/relationships/image" Target="../media/image25.png"/><Relationship Id="rId12" Type="http://schemas.openxmlformats.org/officeDocument/2006/relationships/customXml" Target="../ink/ink34.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47.xml"/><Relationship Id="rId46" Type="http://schemas.openxmlformats.org/officeDocument/2006/relationships/customXml" Target="../ink/ink51.xml"/><Relationship Id="rId20" Type="http://schemas.openxmlformats.org/officeDocument/2006/relationships/customXml" Target="../ink/ink38.xml"/><Relationship Id="rId41" Type="http://schemas.openxmlformats.org/officeDocument/2006/relationships/image" Target="../media/image159.png"/><Relationship Id="rId54"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customXml" Target="../ink/ink31.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42.xml"/><Relationship Id="rId36" Type="http://schemas.openxmlformats.org/officeDocument/2006/relationships/customXml" Target="../ink/ink46.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33.xml"/><Relationship Id="rId31" Type="http://schemas.openxmlformats.org/officeDocument/2006/relationships/image" Target="../media/image154.png"/><Relationship Id="rId44" Type="http://schemas.openxmlformats.org/officeDocument/2006/relationships/customXml" Target="../ink/ink50.xml"/><Relationship Id="rId52" Type="http://schemas.openxmlformats.org/officeDocument/2006/relationships/customXml" Target="../ink/ink5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hyperlink" Target="https://www.icpsr.umich.edu/web/pages/" TargetMode="External"/><Relationship Id="rId1" Type="http://schemas.openxmlformats.org/officeDocument/2006/relationships/slideLayout" Target="../slideLayouts/slideLayout2.xml"/><Relationship Id="rId5" Type="http://schemas.openxmlformats.org/officeDocument/2006/relationships/hyperlink" Target="https://researchguides.uic.edu/c.php?g=252510&amp;p=5246067" TargetMode="External"/><Relationship Id="rId4" Type="http://schemas.openxmlformats.org/officeDocument/2006/relationships/hyperlink" Target="https://www.data.gov/"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1.xml"/></Relationships>
</file>

<file path=ppt/slides/_rels/slide51.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162.png"/><Relationship Id="rId50" Type="http://schemas.openxmlformats.org/officeDocument/2006/relationships/customXml" Target="../ink/ink25.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28.xml"/><Relationship Id="rId16" Type="http://schemas.openxmlformats.org/officeDocument/2006/relationships/customXml" Target="../ink/ink8.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57.png"/><Relationship Id="rId40" Type="http://schemas.openxmlformats.org/officeDocument/2006/relationships/customXml" Target="../ink/ink20.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2.xml"/><Relationship Id="rId9" Type="http://schemas.openxmlformats.org/officeDocument/2006/relationships/image" Target="../media/image14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2.png"/><Relationship Id="rId30" Type="http://schemas.openxmlformats.org/officeDocument/2006/relationships/customXml" Target="../ink/ink15.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164.png"/><Relationship Id="rId3" Type="http://schemas.openxmlformats.org/officeDocument/2006/relationships/image" Target="../media/image25.png"/><Relationship Id="rId12" Type="http://schemas.openxmlformats.org/officeDocument/2006/relationships/customXml" Target="../ink/ink6.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159.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5.xml"/><Relationship Id="rId31" Type="http://schemas.openxmlformats.org/officeDocument/2006/relationships/image" Target="../media/image154.png"/><Relationship Id="rId44" Type="http://schemas.openxmlformats.org/officeDocument/2006/relationships/customXml" Target="../ink/ink22.xml"/><Relationship Id="rId52" Type="http://schemas.openxmlformats.org/officeDocument/2006/relationships/customXml" Target="../ink/ink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hyperlink" Target="http://www.rstudio.com/download"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www.cran.r-project.org/" TargetMode="External"/><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117910" y="3134075"/>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dirty="0"/>
              <a:t>Manipulating and Recoding Variables</a:t>
            </a:r>
            <a:r>
              <a:rPr lang="en-US" dirty="0"/>
              <a:t>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Game Plan: Manipulating Data in R</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7487981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098" name="Picture 2" descr="fox news graph fail">
            <a:extLst>
              <a:ext uri="{FF2B5EF4-FFF2-40B4-BE49-F238E27FC236}">
                <a16:creationId xmlns:a16="http://schemas.microsoft.com/office/drawing/2014/main" id="{60613230-2760-48B8-9E33-301903E77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862" y="2734356"/>
            <a:ext cx="56197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85" y="455338"/>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548" y="2095917"/>
            <a:ext cx="3633220" cy="447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Week 3 Lab</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p:txBody>
          <a:bodyPr/>
          <a:lstStyle/>
          <a:p>
            <a:r>
              <a:rPr lang="en-US" dirty="0"/>
              <a:t>Primary vs secondary data</a:t>
            </a:r>
          </a:p>
          <a:p>
            <a:endParaRPr lang="en-US" dirty="0"/>
          </a:p>
          <a:p>
            <a:r>
              <a:rPr lang="en-US" dirty="0"/>
              <a:t>Quality</a:t>
            </a:r>
          </a:p>
          <a:p>
            <a:endParaRPr lang="en-US" dirty="0"/>
          </a:p>
          <a:p>
            <a:r>
              <a:rPr lang="en-US" dirty="0"/>
              <a:t>Who collected it, how was it collected, why was it collected?</a:t>
            </a:r>
          </a:p>
        </p:txBody>
      </p:sp>
    </p:spTree>
    <p:extLst>
      <p:ext uri="{BB962C8B-B14F-4D97-AF65-F5344CB8AC3E}">
        <p14:creationId xmlns:p14="http://schemas.microsoft.com/office/powerpoint/2010/main" val="32364606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
        <p:nvSpPr>
          <p:cNvPr id="10" name="Rectangle 9">
            <a:extLst>
              <a:ext uri="{FF2B5EF4-FFF2-40B4-BE49-F238E27FC236}">
                <a16:creationId xmlns:a16="http://schemas.microsoft.com/office/drawing/2014/main" id="{7548CD1F-4FE2-43A0-A19D-622309C6F26B}"/>
              </a:ext>
            </a:extLst>
          </p:cNvPr>
          <p:cNvSpPr/>
          <p:nvPr/>
        </p:nvSpPr>
        <p:spPr>
          <a:xfrm>
            <a:off x="3387621" y="5155220"/>
            <a:ext cx="6096000" cy="163121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dirty="0"/>
              <a:t>Call: </a:t>
            </a:r>
            <a:r>
              <a:rPr lang="en-US" sz="2000" dirty="0" err="1"/>
              <a:t>xtabs</a:t>
            </a:r>
            <a:r>
              <a:rPr lang="en-US" sz="2000" dirty="0"/>
              <a:t>(formula = ~healthy + partyid3, data = ANES)</a:t>
            </a:r>
          </a:p>
          <a:p>
            <a:r>
              <a:rPr lang="en-US" sz="2000" dirty="0"/>
              <a:t>Number of cases in table: 4242 </a:t>
            </a:r>
          </a:p>
          <a:p>
            <a:r>
              <a:rPr lang="en-US" sz="2000" dirty="0"/>
              <a:t>Number of factors: 2 </a:t>
            </a:r>
          </a:p>
          <a:p>
            <a:r>
              <a:rPr lang="en-US" sz="2000" dirty="0"/>
              <a:t>Test for independence of all factors:</a:t>
            </a:r>
          </a:p>
          <a:p>
            <a:r>
              <a:rPr lang="en-US" sz="2000" dirty="0"/>
              <a:t>	</a:t>
            </a:r>
            <a:r>
              <a:rPr lang="en-US" sz="2000" dirty="0" err="1"/>
              <a:t>Chisq</a:t>
            </a:r>
            <a:r>
              <a:rPr lang="en-US" sz="2000" dirty="0"/>
              <a:t> = 30.102, df = 8, p-value = 0.0002028</a:t>
            </a:r>
          </a:p>
        </p:txBody>
      </p:sp>
    </p:spTree>
    <p:extLst>
      <p:ext uri="{BB962C8B-B14F-4D97-AF65-F5344CB8AC3E}">
        <p14:creationId xmlns:p14="http://schemas.microsoft.com/office/powerpoint/2010/main" val="28010906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9697083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D57B-CF11-43AA-B67D-3E84C3F6589A}"/>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D411115A-3E9A-4FE5-A66F-8C98859429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17480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27352121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26410150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8655247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 Question</a:t>
            </a:r>
          </a:p>
        </p:txBody>
      </p:sp>
      <p:sp>
        <p:nvSpPr>
          <p:cNvPr id="3" name="Content Placeholder 2"/>
          <p:cNvSpPr>
            <a:spLocks noGrp="1"/>
          </p:cNvSpPr>
          <p:nvPr>
            <p:ph idx="1"/>
          </p:nvPr>
        </p:nvSpPr>
        <p:spPr/>
        <p:txBody>
          <a:bodyPr/>
          <a:lstStyle/>
          <a:p>
            <a:pPr marL="0" indent="0">
              <a:buNone/>
            </a:pPr>
            <a:r>
              <a:rPr lang="en-US" sz="2400" dirty="0"/>
              <a:t>Research Question: Do men and women, on average, have different perceptions of their own health?</a:t>
            </a:r>
          </a:p>
          <a:p>
            <a:pPr marL="0" indent="0">
              <a:buNone/>
            </a:pPr>
            <a:endParaRPr lang="en-US" sz="2400" dirty="0"/>
          </a:p>
          <a:p>
            <a:pPr marL="0" indent="0">
              <a:buNone/>
            </a:pPr>
            <a:r>
              <a:rPr lang="en-US" sz="2400" dirty="0"/>
              <a:t>H</a:t>
            </a:r>
            <a:r>
              <a:rPr lang="en-US" sz="2400" baseline="-25000" dirty="0"/>
              <a:t>o</a:t>
            </a:r>
            <a:r>
              <a:rPr lang="en-US" sz="2400" dirty="0"/>
              <a:t>: There will be no significant difference in the perception of one’s health between males and females. (</a:t>
            </a:r>
            <a:r>
              <a:rPr lang="el-GR" sz="2400" dirty="0"/>
              <a:t>Μ</a:t>
            </a:r>
            <a:r>
              <a:rPr lang="en-US" sz="2400" dirty="0"/>
              <a:t>D=0).</a:t>
            </a:r>
          </a:p>
          <a:p>
            <a:pPr marL="0" indent="0">
              <a:buNone/>
            </a:pPr>
            <a:endParaRPr lang="en-US" sz="2400" dirty="0"/>
          </a:p>
          <a:p>
            <a:pPr marL="0" indent="0">
              <a:buNone/>
            </a:pPr>
            <a:r>
              <a:rPr lang="en-US" sz="2400" dirty="0"/>
              <a:t>H1: …… ? </a:t>
            </a:r>
          </a:p>
          <a:p>
            <a:pPr marL="0" indent="0">
              <a:buNone/>
            </a:pPr>
            <a:endParaRPr lang="en-US" dirty="0"/>
          </a:p>
        </p:txBody>
      </p:sp>
    </p:spTree>
    <p:extLst>
      <p:ext uri="{BB962C8B-B14F-4D97-AF65-F5344CB8AC3E}">
        <p14:creationId xmlns:p14="http://schemas.microsoft.com/office/powerpoint/2010/main" val="52296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2"/>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3"/>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4"/>
              </a:rPr>
              <a:t>Data.gov </a:t>
            </a:r>
            <a:r>
              <a:rPr lang="en-US" sz="2400" dirty="0"/>
              <a:t>– NASA, EPA, Defense, FEMA, + other government departments and their open data</a:t>
            </a:r>
          </a:p>
          <a:p>
            <a:pPr marL="0" indent="0">
              <a:buNone/>
            </a:pPr>
            <a:r>
              <a:rPr lang="en-US" sz="2400" dirty="0">
                <a:hlinkClick r:id="rId5"/>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a:t>
            </a:r>
          </a:p>
          <a:p>
            <a:pPr marL="0" indent="0">
              <a:buNone/>
            </a:pPr>
            <a:r>
              <a:rPr lang="en-US" dirty="0"/>
              <a:t> .txt </a:t>
            </a:r>
          </a:p>
          <a:p>
            <a:endParaRPr lang="en-US" dirty="0"/>
          </a:p>
          <a:p>
            <a:r>
              <a:rPr lang="en-US" dirty="0"/>
              <a:t>ADD EXAMPLES</a:t>
            </a:r>
          </a:p>
          <a:p>
            <a:endParaRPr lang="en-US" dirty="0"/>
          </a:p>
        </p:txBody>
      </p:sp>
    </p:spTree>
    <p:extLst>
      <p:ext uri="{BB962C8B-B14F-4D97-AF65-F5344CB8AC3E}">
        <p14:creationId xmlns:p14="http://schemas.microsoft.com/office/powerpoint/2010/main" val="161590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Chicago and WID example</a:t>
            </a:r>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2"/>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58794" y="1011981"/>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Using  Data</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 frequently called “dirty”.</a:t>
            </a:r>
          </a:p>
          <a:p>
            <a:endParaRPr lang="en-US" dirty="0"/>
          </a:p>
          <a:p>
            <a:r>
              <a:rPr lang="en-US" b="1" dirty="0"/>
              <a:t>Common Steps:</a:t>
            </a:r>
          </a:p>
          <a:p>
            <a:r>
              <a:rPr lang="en-US" dirty="0"/>
              <a:t>Delete unnecessary columns or create a separate file containing only columns you need</a:t>
            </a:r>
          </a:p>
          <a:p>
            <a:r>
              <a:rPr lang="en-US" dirty="0"/>
              <a:t>Delete unnecessary rows</a:t>
            </a:r>
          </a:p>
          <a:p>
            <a:r>
              <a:rPr lang="en-US" dirty="0"/>
              <a:t>Resize columns</a:t>
            </a:r>
          </a:p>
          <a:p>
            <a:r>
              <a:rPr lang="en-US" dirty="0"/>
              <a:t>Resize rows</a:t>
            </a:r>
          </a:p>
          <a:p>
            <a:r>
              <a:rPr lang="en-US" dirty="0"/>
              <a:t>Column format: Text, numeric, percentages, etc.</a:t>
            </a:r>
          </a:p>
        </p:txBody>
      </p:sp>
    </p:spTree>
    <p:extLst>
      <p:ext uri="{BB962C8B-B14F-4D97-AF65-F5344CB8AC3E}">
        <p14:creationId xmlns:p14="http://schemas.microsoft.com/office/powerpoint/2010/main" val="774456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“Good” vs. “Bad” data</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1097280" y="1845734"/>
            <a:ext cx="6594097" cy="4023360"/>
          </a:xfrm>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pPr lvl="1"/>
            <a:r>
              <a:rPr lang="en-US" dirty="0"/>
              <a:t>Excel tables</a:t>
            </a:r>
          </a:p>
          <a:p>
            <a:pPr lvl="1"/>
            <a:r>
              <a:rPr lang="en-US" dirty="0"/>
              <a:t>R </a:t>
            </a:r>
            <a:r>
              <a:rPr lang="en-US" dirty="0" err="1"/>
              <a:t>dataframes</a:t>
            </a:r>
            <a:r>
              <a:rPr lang="en-US" dirty="0"/>
              <a:t> or </a:t>
            </a:r>
            <a:r>
              <a:rPr lang="en-US" dirty="0" err="1"/>
              <a:t>tibbles</a:t>
            </a:r>
            <a:endParaRPr lang="en-US"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Messy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p:txBody>
          <a:bodyPr/>
          <a:lstStyle/>
          <a:p>
            <a:r>
              <a:rPr lang="en-US" dirty="0"/>
              <a:t>Recreate </a:t>
            </a:r>
            <a:r>
              <a:rPr lang="en-US" dirty="0" err="1"/>
              <a:t>Fede’s</a:t>
            </a:r>
            <a:r>
              <a:rPr lang="en-US" dirty="0"/>
              <a:t> table examples</a:t>
            </a:r>
          </a:p>
        </p:txBody>
      </p:sp>
      <p:pic>
        <p:nvPicPr>
          <p:cNvPr id="5" name="Picture 4">
            <a:extLst>
              <a:ext uri="{FF2B5EF4-FFF2-40B4-BE49-F238E27FC236}">
                <a16:creationId xmlns:a16="http://schemas.microsoft.com/office/drawing/2014/main" id="{D50A4DC9-B14B-426A-B878-0E60BE484430}"/>
              </a:ext>
            </a:extLst>
          </p:cNvPr>
          <p:cNvPicPr>
            <a:picLocks noChangeAspect="1"/>
          </p:cNvPicPr>
          <p:nvPr/>
        </p:nvPicPr>
        <p:blipFill>
          <a:blip r:embed="rId3"/>
          <a:stretch>
            <a:fillRect/>
          </a:stretch>
        </p:blipFill>
        <p:spPr>
          <a:xfrm>
            <a:off x="1036320" y="2257323"/>
            <a:ext cx="4770533" cy="2343353"/>
          </a:xfrm>
          <a:prstGeom prst="rect">
            <a:avLst/>
          </a:prstGeom>
        </p:spPr>
      </p:pic>
      <p:pic>
        <p:nvPicPr>
          <p:cNvPr id="7" name="Picture 6">
            <a:extLst>
              <a:ext uri="{FF2B5EF4-FFF2-40B4-BE49-F238E27FC236}">
                <a16:creationId xmlns:a16="http://schemas.microsoft.com/office/drawing/2014/main" id="{ECF3ACF4-0FA2-4F79-9AA0-88A5F19B2D84}"/>
              </a:ext>
            </a:extLst>
          </p:cNvPr>
          <p:cNvPicPr>
            <a:picLocks noChangeAspect="1"/>
          </p:cNvPicPr>
          <p:nvPr/>
        </p:nvPicPr>
        <p:blipFill>
          <a:blip r:embed="rId4"/>
          <a:stretch>
            <a:fillRect/>
          </a:stretch>
        </p:blipFill>
        <p:spPr>
          <a:xfrm>
            <a:off x="6887090" y="3701089"/>
            <a:ext cx="5029636" cy="2579594"/>
          </a:xfrm>
          <a:prstGeom prst="rect">
            <a:avLst/>
          </a:prstGeom>
        </p:spPr>
      </p:pic>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5"/>
          <a:stretch>
            <a:fillRect/>
          </a:stretch>
        </p:blipFill>
        <p:spPr>
          <a:xfrm>
            <a:off x="6385149" y="257817"/>
            <a:ext cx="5246825" cy="2712955"/>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563398" y="2504081"/>
            <a:ext cx="5563082" cy="2972058"/>
          </a:xfrm>
          <a:prstGeom prst="rect">
            <a:avLst/>
          </a:prstGeom>
        </p:spPr>
      </p:pic>
      <p:pic>
        <p:nvPicPr>
          <p:cNvPr id="7" name="Picture 6">
            <a:extLst>
              <a:ext uri="{FF2B5EF4-FFF2-40B4-BE49-F238E27FC236}">
                <a16:creationId xmlns:a16="http://schemas.microsoft.com/office/drawing/2014/main" id="{62D16989-AF44-4972-BD09-444A9B90E787}"/>
              </a:ext>
            </a:extLst>
          </p:cNvPr>
          <p:cNvPicPr>
            <a:picLocks noChangeAspect="1"/>
          </p:cNvPicPr>
          <p:nvPr/>
        </p:nvPicPr>
        <p:blipFill>
          <a:blip r:embed="rId4"/>
          <a:stretch>
            <a:fillRect/>
          </a:stretch>
        </p:blipFill>
        <p:spPr>
          <a:xfrm>
            <a:off x="6858001" y="708261"/>
            <a:ext cx="5228832" cy="5621671"/>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8128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9831453"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pic>
        <p:nvPicPr>
          <p:cNvPr id="9" name="Picture 8">
            <a:extLst>
              <a:ext uri="{FF2B5EF4-FFF2-40B4-BE49-F238E27FC236}">
                <a16:creationId xmlns:a16="http://schemas.microsoft.com/office/drawing/2014/main" id="{B12193F1-5C86-4400-BA0B-83C5722C8456}"/>
              </a:ext>
            </a:extLst>
          </p:cNvPr>
          <p:cNvPicPr>
            <a:picLocks noChangeAspect="1"/>
          </p:cNvPicPr>
          <p:nvPr/>
        </p:nvPicPr>
        <p:blipFill>
          <a:blip r:embed="rId4"/>
          <a:stretch>
            <a:fillRect/>
          </a:stretch>
        </p:blipFill>
        <p:spPr>
          <a:xfrm>
            <a:off x="6670040" y="2930945"/>
            <a:ext cx="5615043" cy="3927055"/>
          </a:xfrm>
          <a:prstGeom prst="rect">
            <a:avLst/>
          </a:prstGeom>
        </p:spPr>
      </p:pic>
    </p:spTree>
    <p:extLst>
      <p:ext uri="{BB962C8B-B14F-4D97-AF65-F5344CB8AC3E}">
        <p14:creationId xmlns:p14="http://schemas.microsoft.com/office/powerpoint/2010/main" val="2262563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fontScale="92500" lnSpcReduction="20000"/>
          </a:bodyPr>
          <a:lstStyle/>
          <a:p>
            <a:pPr marL="0" marR="0">
              <a:spcBef>
                <a:spcPts val="0"/>
              </a:spcBef>
              <a:spcAft>
                <a:spcPts val="0"/>
              </a:spcAft>
            </a:pPr>
            <a:r>
              <a:rPr lang="en-US" sz="1800" dirty="0">
                <a:effectLst/>
                <a:latin typeface="Calibri" panose="020F0502020204030204" pitchFamily="34" charset="0"/>
              </a:rPr>
              <a:t> - Mostly for internal use - you (and your team) are the audience!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Quick and dirty: draw quick information from your data in a more intuitive way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plenty - there is no reason not to make one!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Not very fancy but CORRECT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84A4-FC2B-4FA5-8172-AEE98FB23F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p:txBody>
          <a:bodyPr/>
          <a:lstStyle/>
          <a:p>
            <a:r>
              <a:rPr lang="en-US" dirty="0"/>
              <a:t>The Vertical Chart worked well when we had data with short labels, but what if we wanted to look at the weather recorded during the accidents?</a:t>
            </a:r>
          </a:p>
          <a:p>
            <a:r>
              <a:rPr lang="en-US"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983196"/>
            <a:ext cx="11555895" cy="3787340"/>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FB2C-DB8B-4C73-B33D-3B94D1FDF2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73955B-E2D3-4628-9088-0C5140F6C50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E373232-2333-4D6E-9577-5F0E8FCD94BF}"/>
              </a:ext>
            </a:extLst>
          </p:cNvPr>
          <p:cNvPicPr>
            <a:picLocks noChangeAspect="1"/>
          </p:cNvPicPr>
          <p:nvPr/>
        </p:nvPicPr>
        <p:blipFill>
          <a:blip r:embed="rId2"/>
          <a:stretch>
            <a:fillRect/>
          </a:stretch>
        </p:blipFill>
        <p:spPr>
          <a:xfrm>
            <a:off x="0" y="1397000"/>
            <a:ext cx="12192000" cy="4064000"/>
          </a:xfrm>
          <a:prstGeom prst="rect">
            <a:avLst/>
          </a:prstGeom>
        </p:spPr>
      </p:pic>
    </p:spTree>
    <p:extLst>
      <p:ext uri="{BB962C8B-B14F-4D97-AF65-F5344CB8AC3E}">
        <p14:creationId xmlns:p14="http://schemas.microsoft.com/office/powerpoint/2010/main" val="297092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spTree>
    <p:extLst>
      <p:ext uri="{BB962C8B-B14F-4D97-AF65-F5344CB8AC3E}">
        <p14:creationId xmlns:p14="http://schemas.microsoft.com/office/powerpoint/2010/main" val="3677154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 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 will carefully select which graphs you need to make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endParaRPr lang="en-US" dirty="0"/>
          </a:p>
        </p:txBody>
      </p:sp>
    </p:spTree>
    <p:extLst>
      <p:ext uri="{BB962C8B-B14F-4D97-AF65-F5344CB8AC3E}">
        <p14:creationId xmlns:p14="http://schemas.microsoft.com/office/powerpoint/2010/main" val="4148852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60696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DBBB-B4BE-4AC1-AEDD-DF0F03A05C14}"/>
              </a:ext>
            </a:extLst>
          </p:cNvPr>
          <p:cNvSpPr>
            <a:spLocks noGrp="1"/>
          </p:cNvSpPr>
          <p:nvPr>
            <p:ph type="title"/>
          </p:nvPr>
        </p:nvSpPr>
        <p:spPr/>
        <p:txBody>
          <a:bodyPr/>
          <a:lstStyle/>
          <a:p>
            <a:r>
              <a:rPr lang="en-US" dirty="0"/>
              <a:t>Recap of Last Two Weeks</a:t>
            </a:r>
          </a:p>
        </p:txBody>
      </p:sp>
      <p:sp>
        <p:nvSpPr>
          <p:cNvPr id="3" name="Content Placeholder 2">
            <a:extLst>
              <a:ext uri="{FF2B5EF4-FFF2-40B4-BE49-F238E27FC236}">
                <a16:creationId xmlns:a16="http://schemas.microsoft.com/office/drawing/2014/main" id="{6E0013D3-F8AE-4ADB-BCFF-1A4F5655F3E0}"/>
              </a:ext>
            </a:extLst>
          </p:cNvPr>
          <p:cNvSpPr>
            <a:spLocks noGrp="1"/>
          </p:cNvSpPr>
          <p:nvPr>
            <p:ph idx="1"/>
          </p:nvPr>
        </p:nvSpPr>
        <p:spPr/>
        <p:txBody>
          <a:bodyPr/>
          <a:lstStyle/>
          <a:p>
            <a:r>
              <a:rPr lang="en-US" dirty="0"/>
              <a:t>If you enrolled late, talk to me after class.</a:t>
            </a:r>
          </a:p>
        </p:txBody>
      </p:sp>
    </p:spTree>
    <p:extLst>
      <p:ext uri="{BB962C8B-B14F-4D97-AF65-F5344CB8AC3E}">
        <p14:creationId xmlns:p14="http://schemas.microsoft.com/office/powerpoint/2010/main" val="2766098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50279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255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3350845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791196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endParaRPr lang="en-US" dirty="0"/>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What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Manipulating Data</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3017355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2417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lnSpcReduction="10000"/>
          </a:bodyPr>
          <a:lstStyle/>
          <a:p>
            <a:pPr algn="just"/>
            <a:r>
              <a:rPr lang="en-US" b="1" dirty="0">
                <a:solidFill>
                  <a:srgbClr val="555555"/>
                </a:solidFill>
                <a:effectLst/>
                <a:latin typeface="Proxima Nova"/>
              </a:rPr>
              <a:t>Misuse of Statistics - A Summary</a:t>
            </a:r>
          </a:p>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786569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 of association:</a:t>
            </a:r>
          </a:p>
        </p:txBody>
      </p:sp>
      <p:sp>
        <p:nvSpPr>
          <p:cNvPr id="3" name="Content Placeholder 2"/>
          <p:cNvSpPr>
            <a:spLocks noGrp="1"/>
          </p:cNvSpPr>
          <p:nvPr>
            <p:ph idx="1"/>
          </p:nvPr>
        </p:nvSpPr>
        <p:spPr/>
        <p:txBody>
          <a:bodyPr>
            <a:normAutofit fontScale="92500" lnSpcReduction="10000"/>
          </a:bodyPr>
          <a:lstStyle/>
          <a:p>
            <a:r>
              <a:rPr lang="en-US" dirty="0"/>
              <a:t>Used to test whether two variables are related to one another or not</a:t>
            </a:r>
          </a:p>
          <a:p>
            <a:r>
              <a:rPr lang="en-US" dirty="0"/>
              <a:t>Null hypothesis: There is not relationship between two variables</a:t>
            </a:r>
          </a:p>
          <a:p>
            <a:r>
              <a:rPr lang="en-US" dirty="0"/>
              <a:t>Alternative hypothesis: There </a:t>
            </a:r>
            <a:r>
              <a:rPr lang="en-US" b="1" dirty="0"/>
              <a:t>is</a:t>
            </a:r>
            <a:r>
              <a:rPr lang="en-US" dirty="0"/>
              <a:t> a relationship between variables</a:t>
            </a:r>
          </a:p>
          <a:p>
            <a:endParaRPr lang="en-US" dirty="0"/>
          </a:p>
          <a:p>
            <a:endParaRPr lang="en-US" dirty="0"/>
          </a:p>
          <a:p>
            <a:r>
              <a:rPr lang="en-US" dirty="0"/>
              <a:t>Which test of association you use will depend on:</a:t>
            </a:r>
          </a:p>
          <a:p>
            <a:pPr lvl="1"/>
            <a:r>
              <a:rPr lang="en-US" dirty="0"/>
              <a:t>The nature of the variables you are studying including the type (nominal, ordinal, interval) and number of categories.</a:t>
            </a:r>
          </a:p>
          <a:p>
            <a:pPr lvl="1"/>
            <a:r>
              <a:rPr lang="en-US" dirty="0"/>
              <a:t>The nature of the question you’re answering (independence, agreement of coders, effect of an intervention, etc.).</a:t>
            </a:r>
          </a:p>
          <a:p>
            <a:pPr lvl="1"/>
            <a:r>
              <a:rPr lang="en-US" dirty="0"/>
              <a:t>Whether your hypothesis is symmetrical or asymmetrical.</a:t>
            </a:r>
          </a:p>
          <a:p>
            <a:pPr lvl="1"/>
            <a:r>
              <a:rPr lang="en-US" dirty="0"/>
              <a:t>Violation of assumptions</a:t>
            </a:r>
          </a:p>
          <a:p>
            <a:endParaRPr lang="en-US" dirty="0"/>
          </a:p>
        </p:txBody>
      </p:sp>
    </p:spTree>
    <p:extLst>
      <p:ext uri="{BB962C8B-B14F-4D97-AF65-F5344CB8AC3E}">
        <p14:creationId xmlns:p14="http://schemas.microsoft.com/office/powerpoint/2010/main" val="4265864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376057" y="2636403"/>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8" y="1895976"/>
            <a:ext cx="4921683" cy="4023360"/>
          </a:xfrm>
        </p:spPr>
        <p:txBody>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1" y="162740"/>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a:bodyPr>
              <a:lstStyle/>
              <a:p>
                <a:r>
                  <a:rPr lang="en-US" dirty="0"/>
                  <a:t>Bivariate Regression: </a:t>
                </a:r>
              </a:p>
              <a:p>
                <a:pPr lvl="1"/>
                <a:r>
                  <a:rPr lang="en-US" dirty="0"/>
                  <a:t>Based on finding best fitting line representing the relationship between x and y.</a:t>
                </a:r>
              </a:p>
              <a:p>
                <a:pPr lvl="1"/>
                <a:r>
                  <a:rPr lang="en-US" dirty="0"/>
                  <a:t>Identifies one variable as independent and the other as dependent.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0</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𝑒</m:t>
                        </m:r>
                      </m:e>
                      <m:sub>
                        <m:r>
                          <a:rPr lang="en-US" sz="2400" i="1">
                            <a:latin typeface="Cambria Math"/>
                          </a:rPr>
                          <m:t>𝑖</m:t>
                        </m:r>
                      </m:sub>
                    </m:sSub>
                  </m:oMath>
                </a14:m>
                <a:endParaRPr lang="en-US" sz="24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𝑖</m:t>
                        </m:r>
                      </m:sub>
                    </m:sSub>
                  </m:oMath>
                </a14:m>
                <a:r>
                  <a:rPr lang="en-US" dirty="0"/>
                  <a:t> is the value of the dependent variable (y) for observation i.</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oMath>
                </a14:m>
                <a:r>
                  <a:rPr lang="en-US" dirty="0"/>
                  <a:t> is the intercept, the predicted value of y when the x is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oMath>
                </a14:m>
                <a:r>
                  <a:rPr lang="en-US" dirty="0"/>
                  <a:t> is the regression coefficient – how much we expect y to change as x increases.</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oMath>
                </a14:m>
                <a:r>
                  <a:rPr lang="en-US" dirty="0"/>
                  <a:t> is the value of the independent variable (x) for observation i.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𝑒</m:t>
                        </m:r>
                      </m:e>
                      <m:sub>
                        <m:r>
                          <a:rPr lang="en-US" sz="2000" i="1">
                            <a:latin typeface="Cambria Math"/>
                          </a:rPr>
                          <m:t>𝑖</m:t>
                        </m:r>
                      </m:sub>
                    </m:sSub>
                  </m:oMath>
                </a14:m>
                <a:r>
                  <a:rPr lang="en-US" dirty="0"/>
                  <a:t> the error of the estimate for observation i (the deviation from the best-fitting line).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13" t="-1646"/>
                </a:stretch>
              </a:blipFill>
            </p:spPr>
            <p:txBody>
              <a:bodyPr/>
              <a:lstStyle/>
              <a:p>
                <a:r>
                  <a:rPr lang="en-US">
                    <a:noFill/>
                  </a:rPr>
                  <a:t> </a:t>
                </a:r>
              </a:p>
            </p:txBody>
          </p:sp>
        </mc:Fallback>
      </mc:AlternateContent>
    </p:spTree>
    <p:extLst>
      <p:ext uri="{BB962C8B-B14F-4D97-AF65-F5344CB8AC3E}">
        <p14:creationId xmlns:p14="http://schemas.microsoft.com/office/powerpoint/2010/main" val="15113046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fontScale="85000" lnSpcReduction="20000"/>
              </a:bodyPr>
              <a:lstStyle/>
              <a:p>
                <a:r>
                  <a:rPr lang="en-US" dirty="0"/>
                  <a:t>Information produced by a bivariate regression: </a:t>
                </a:r>
              </a:p>
              <a:p>
                <a:pPr lvl="1"/>
                <a:r>
                  <a:rPr lang="en-US" dirty="0"/>
                  <a:t>Model from output includes R and R Square. </a:t>
                </a:r>
              </a:p>
              <a:p>
                <a:pPr lvl="2"/>
                <a:r>
                  <a:rPr lang="en-US" dirty="0"/>
                  <a:t>R in bivariate regression (with one independent variable) is the same as the Pearson correlation coefficient.</a:t>
                </a:r>
              </a:p>
              <a:p>
                <a:pPr lvl="2"/>
                <a:r>
                  <a:rPr lang="en-US" dirty="0"/>
                  <a:t>R Square is the percent of variance in the dependent variable that is explained by the independent variable. Ranges from 0 to 1.</a:t>
                </a:r>
              </a:p>
              <a:p>
                <a:pPr lvl="1"/>
                <a:r>
                  <a:rPr lang="en-US" dirty="0"/>
                  <a:t>Coefficient information:</a:t>
                </a:r>
              </a:p>
              <a:p>
                <a:pPr lvl="2"/>
                <a:r>
                  <a:rPr lang="en-US" dirty="0"/>
                  <a:t>Constant: represents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oMath>
                </a14:m>
                <a:endParaRPr lang="en-US" dirty="0"/>
              </a:p>
              <a:p>
                <a:pPr lvl="2"/>
                <a:r>
                  <a:rPr lang="en-US" dirty="0"/>
                  <a:t>Unstandardized coefficient: represents the amount of change in the dependent variable that corresponds to one unit of change in the independent variable (size affected by scale; positivity/negativity affected by direction of coding)</a:t>
                </a:r>
              </a:p>
              <a:p>
                <a:pPr lvl="2"/>
                <a:r>
                  <a:rPr lang="en-US" dirty="0"/>
                  <a:t>Standard error: represents strength of relationship and confidence (amount of “noise” in estimate of relationship).</a:t>
                </a:r>
              </a:p>
              <a:p>
                <a:pPr lvl="2"/>
                <a:r>
                  <a:rPr lang="en-US" dirty="0"/>
                  <a:t>t-statistic: roughly equal to unstandardized coefficient divided by standard error</a:t>
                </a:r>
              </a:p>
              <a:p>
                <a:pPr lvl="2"/>
                <a:r>
                  <a:rPr lang="en-US" dirty="0"/>
                  <a:t>p-value: as always p=&lt;.05 is significant (depends on sample size, but given a sufficiently large sample size, t approximate the z-distribution here, which means that t&gt;=1.96 is going to be significant)</a:t>
                </a:r>
              </a:p>
              <a:p>
                <a:pPr lvl="2"/>
                <a:r>
                  <a:rPr lang="en-US" dirty="0"/>
                  <a:t>Reporting coefficient </a:t>
                </a:r>
                <a14:m>
                  <m:oMath xmlns:m="http://schemas.openxmlformats.org/officeDocument/2006/math">
                    <m:r>
                      <a:rPr lang="en-US" i="1">
                        <a:latin typeface="Cambria Math"/>
                        <a:ea typeface="Cambria Math"/>
                      </a:rPr>
                      <m:t>𝛽</m:t>
                    </m:r>
                  </m:oMath>
                </a14:m>
                <a:r>
                  <a:rPr lang="en-US" dirty="0"/>
                  <a:t>=.31, SE=.05, p&lt;.05</a:t>
                </a:r>
              </a:p>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76" t="-2058" r="-376"/>
                </a:stretch>
              </a:blipFill>
            </p:spPr>
            <p:txBody>
              <a:bodyPr/>
              <a:lstStyle/>
              <a:p>
                <a:r>
                  <a:rPr lang="en-US">
                    <a:noFill/>
                  </a:rPr>
                  <a:t> </a:t>
                </a:r>
              </a:p>
            </p:txBody>
          </p:sp>
        </mc:Fallback>
      </mc:AlternateContent>
    </p:spTree>
    <p:extLst>
      <p:ext uri="{BB962C8B-B14F-4D97-AF65-F5344CB8AC3E}">
        <p14:creationId xmlns:p14="http://schemas.microsoft.com/office/powerpoint/2010/main" val="7848636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38328"/>
            <a:ext cx="9720072" cy="722376"/>
          </a:xfrm>
        </p:spPr>
        <p:txBody>
          <a:bodyPr>
            <a:normAutofit/>
          </a:bodyPr>
          <a:lstStyle/>
          <a:p>
            <a:r>
              <a:rPr lang="en-US" dirty="0"/>
              <a:t>Dichotomous independent variable:</a:t>
            </a:r>
          </a:p>
        </p:txBody>
      </p:sp>
      <p:sp>
        <p:nvSpPr>
          <p:cNvPr id="3" name="Content Placeholder 2"/>
          <p:cNvSpPr>
            <a:spLocks noGrp="1"/>
          </p:cNvSpPr>
          <p:nvPr>
            <p:ph idx="1"/>
          </p:nvPr>
        </p:nvSpPr>
        <p:spPr>
          <a:xfrm>
            <a:off x="1024128" y="1060704"/>
            <a:ext cx="10607040" cy="5522976"/>
          </a:xfrm>
        </p:spPr>
        <p:txBody>
          <a:bodyPr>
            <a:normAutofit fontScale="92500" lnSpcReduction="20000"/>
          </a:bodyPr>
          <a:lstStyle/>
          <a:p>
            <a:r>
              <a:rPr lang="en-US" dirty="0"/>
              <a:t>Evidence this far has used two continuous variables, but regression </a:t>
            </a:r>
          </a:p>
          <a:p>
            <a:r>
              <a:rPr lang="en-US" dirty="0"/>
              <a:t>E.g., homeowners versus renters</a:t>
            </a:r>
          </a:p>
          <a:p>
            <a:r>
              <a:rPr lang="en-US" dirty="0"/>
              <a:t>Recode dichotomous variable to have values of 0 and 1</a:t>
            </a:r>
          </a:p>
          <a:p>
            <a:pPr lvl="1"/>
            <a:r>
              <a:rPr lang="en-US" dirty="0"/>
              <a:t>Renters = 0</a:t>
            </a:r>
          </a:p>
          <a:p>
            <a:pPr lvl="1"/>
            <a:r>
              <a:rPr lang="en-US" dirty="0"/>
              <a:t>Homeowners = 1</a:t>
            </a:r>
          </a:p>
          <a:p>
            <a:pPr marL="128016" lvl="1" indent="0">
              <a:buNone/>
            </a:pPr>
            <a:endParaRPr lang="en-US" dirty="0"/>
          </a:p>
          <a:p>
            <a:pPr marL="128016" lvl="1" indent="0">
              <a:buNone/>
            </a:pPr>
            <a:r>
              <a:rPr lang="en-US" dirty="0"/>
              <a:t>Dependent variables: Feeling thermometer evaluation of the police coded from 0 to 101.</a:t>
            </a:r>
          </a:p>
          <a:p>
            <a:pPr marL="128016" lvl="1" indent="0">
              <a:buNone/>
            </a:pPr>
            <a:endParaRPr lang="en-US" dirty="0"/>
          </a:p>
          <a:p>
            <a:pPr marL="128016" lvl="1" indent="0">
              <a:buNone/>
            </a:pPr>
            <a:r>
              <a:rPr lang="en-US" dirty="0"/>
              <a:t>Unstandardized constant=76.45</a:t>
            </a:r>
          </a:p>
          <a:p>
            <a:pPr marL="128016" lvl="1" indent="0">
              <a:buNone/>
            </a:pPr>
            <a:r>
              <a:rPr lang="en-US" dirty="0"/>
              <a:t>Unstandardized correlation coefficient=.482</a:t>
            </a:r>
          </a:p>
          <a:p>
            <a:pPr marL="128016" lvl="1" indent="0">
              <a:buNone/>
            </a:pPr>
            <a:endParaRPr lang="en-US" dirty="0"/>
          </a:p>
          <a:p>
            <a:pPr marL="128016" lvl="1" indent="0">
              <a:buNone/>
            </a:pPr>
            <a:r>
              <a:rPr lang="en-US" dirty="0"/>
              <a:t>Constant=the value of the dependent variable for the 0 group (renters)</a:t>
            </a:r>
          </a:p>
          <a:p>
            <a:pPr marL="128016" lvl="1" indent="0">
              <a:buNone/>
            </a:pPr>
            <a:r>
              <a:rPr lang="en-US" dirty="0"/>
              <a:t>Coefficient = the difference in the dependent variable between those who are coded 0 and those who are coded 1; so the FT evaluation of the police was 76.45 for renters and 76.45+.482=76.932</a:t>
            </a:r>
          </a:p>
          <a:p>
            <a:pPr marL="128016" lvl="1" indent="0">
              <a:buNone/>
            </a:pPr>
            <a:endParaRPr lang="en-US" dirty="0"/>
          </a:p>
          <a:p>
            <a:pPr marL="128016" lvl="1" indent="0">
              <a:buNone/>
            </a:pPr>
            <a:r>
              <a:rPr lang="en-US" dirty="0"/>
              <a:t>Coefficient was not significant here, showing that evaluations of the police did not differ between homeowners and renters.</a:t>
            </a:r>
          </a:p>
          <a:p>
            <a:pPr marL="128016" lvl="1" indent="0">
              <a:buNone/>
            </a:pPr>
            <a:endParaRPr lang="en-US" dirty="0"/>
          </a:p>
          <a:p>
            <a:pPr marL="128016" lvl="1" indent="0">
              <a:buNone/>
            </a:pPr>
            <a:r>
              <a:rPr lang="en-US" dirty="0"/>
              <a:t>What two other statistical tests could be used to test whether attitudes toward police differed between homeowners and renters? </a:t>
            </a:r>
          </a:p>
          <a:p>
            <a:pPr marL="128016" lvl="1" indent="0">
              <a:buNone/>
            </a:pPr>
            <a:endParaRPr lang="en-US" dirty="0"/>
          </a:p>
        </p:txBody>
      </p:sp>
    </p:spTree>
    <p:extLst>
      <p:ext uri="{BB962C8B-B14F-4D97-AF65-F5344CB8AC3E}">
        <p14:creationId xmlns:p14="http://schemas.microsoft.com/office/powerpoint/2010/main" val="2414508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you want to use a categorical variable with more than 2 categories?</a:t>
            </a:r>
          </a:p>
        </p:txBody>
      </p:sp>
      <p:sp>
        <p:nvSpPr>
          <p:cNvPr id="5" name="Content Placeholder 4"/>
          <p:cNvSpPr>
            <a:spLocks noGrp="1"/>
          </p:cNvSpPr>
          <p:nvPr>
            <p:ph idx="1"/>
          </p:nvPr>
        </p:nvSpPr>
        <p:spPr/>
        <p:txBody>
          <a:bodyPr/>
          <a:lstStyle/>
          <a:p>
            <a:r>
              <a:rPr lang="en-US" dirty="0"/>
              <a:t>Variable asking respondents what is the most important change that is needed to make your city a better place.</a:t>
            </a:r>
          </a:p>
        </p:txBody>
      </p:sp>
      <p:pic>
        <p:nvPicPr>
          <p:cNvPr id="4" name="Picture 3"/>
          <p:cNvPicPr>
            <a:picLocks noChangeAspect="1"/>
          </p:cNvPicPr>
          <p:nvPr/>
        </p:nvPicPr>
        <p:blipFill>
          <a:blip r:embed="rId2"/>
          <a:stretch>
            <a:fillRect/>
          </a:stretch>
        </p:blipFill>
        <p:spPr>
          <a:xfrm>
            <a:off x="2454275" y="3010154"/>
            <a:ext cx="5629021" cy="3195121"/>
          </a:xfrm>
          <a:prstGeom prst="rect">
            <a:avLst/>
          </a:prstGeom>
        </p:spPr>
      </p:pic>
    </p:spTree>
    <p:extLst>
      <p:ext uri="{BB962C8B-B14F-4D97-AF65-F5344CB8AC3E}">
        <p14:creationId xmlns:p14="http://schemas.microsoft.com/office/powerpoint/2010/main" val="335102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dirty="0"/>
              <a:t>A city reports that one specific street recycles 2.2 times as much as any other street.</a:t>
            </a:r>
          </a:p>
          <a:p>
            <a:pPr>
              <a:spcBef>
                <a:spcPts val="0"/>
              </a:spcBef>
              <a:spcAft>
                <a:spcPts val="0"/>
              </a:spcAft>
            </a:pPr>
            <a:r>
              <a:rPr lang="en-US" dirty="0"/>
              <a:t>- Are the streets the same length?</a:t>
            </a:r>
          </a:p>
          <a:p>
            <a:pPr>
              <a:spcBef>
                <a:spcPts val="0"/>
              </a:spcBef>
              <a:spcAft>
                <a:spcPts val="0"/>
              </a:spcAft>
            </a:pPr>
            <a:r>
              <a:rPr lang="en-US" dirty="0"/>
              <a:t>- Do equal numbers of people live on the streets?</a:t>
            </a:r>
          </a:p>
          <a:p>
            <a:pPr>
              <a:spcBef>
                <a:spcPts val="0"/>
              </a:spcBef>
              <a:spcAft>
                <a:spcPts val="0"/>
              </a:spcAft>
            </a:pPr>
            <a:endParaRPr lang="en-US" dirty="0"/>
          </a:p>
          <a:p>
            <a:pPr>
              <a:spcBef>
                <a:spcPts val="0"/>
              </a:spcBef>
              <a:spcAft>
                <a:spcPts val="0"/>
              </a:spcAft>
            </a:pPr>
            <a:r>
              <a:rPr lang="en-US" dirty="0"/>
              <a:t>Measuring recycling at the street level isn't a useful statistic unless streets are otherwise identical.</a:t>
            </a:r>
          </a:p>
          <a:p>
            <a:pPr>
              <a:spcBef>
                <a:spcPts val="0"/>
              </a:spcBef>
              <a:spcAft>
                <a:spcPts val="0"/>
              </a:spcAft>
            </a:pPr>
            <a:endParaRPr lang="en-US" dirty="0"/>
          </a:p>
          <a:p>
            <a:pPr>
              <a:spcBef>
                <a:spcPts val="0"/>
              </a:spcBef>
              <a:spcAft>
                <a:spcPts val="0"/>
              </a:spcAft>
            </a:pPr>
            <a:r>
              <a:rPr lang="en-US" dirty="0"/>
              <a:t>Alternatives:</a:t>
            </a:r>
          </a:p>
          <a:p>
            <a:pPr>
              <a:spcBef>
                <a:spcPts val="0"/>
              </a:spcBef>
              <a:spcAft>
                <a:spcPts val="0"/>
              </a:spcAft>
            </a:pPr>
            <a:r>
              <a:rPr lang="en-US" dirty="0"/>
              <a:t>- Recycling amount per living unit</a:t>
            </a:r>
          </a:p>
          <a:p>
            <a:pPr>
              <a:spcBef>
                <a:spcPts val="0"/>
              </a:spcBef>
              <a:spcAft>
                <a:spcPts val="0"/>
              </a:spcAft>
            </a:pPr>
            <a:r>
              <a:rPr lang="en-US" dirty="0"/>
              <a:t>- recycling amount per person</a:t>
            </a:r>
          </a:p>
          <a:p>
            <a:pPr>
              <a:spcBef>
                <a:spcPts val="0"/>
              </a:spcBef>
              <a:spcAft>
                <a:spcPts val="0"/>
              </a:spcAft>
            </a:pPr>
            <a:r>
              <a:rPr lang="en-US" dirty="0"/>
              <a:t>- Compare it to the amount of trash</a:t>
            </a:r>
          </a:p>
          <a:p>
            <a:pPr>
              <a:spcBef>
                <a:spcPts val="0"/>
              </a:spcBef>
              <a:spcAft>
                <a:spcPts val="0"/>
              </a:spcAft>
            </a:pPr>
            <a:endParaRPr lang="en-US" dirty="0"/>
          </a:p>
          <a:p>
            <a:pPr>
              <a:spcBef>
                <a:spcPts val="0"/>
              </a:spcBef>
              <a:spcAft>
                <a:spcPts val="0"/>
              </a:spcAft>
            </a:pPr>
            <a:r>
              <a:rPr lang="en-US" dirty="0"/>
              <a:t>We want to </a:t>
            </a:r>
            <a:r>
              <a:rPr lang="en-US" dirty="0" err="1"/>
              <a:t>to</a:t>
            </a:r>
            <a:r>
              <a:rPr lang="en-US" dirty="0"/>
              <a:t> adjust the amount recycled to take into account the number of people on the street. </a:t>
            </a:r>
          </a:p>
        </p:txBody>
      </p:sp>
    </p:spTree>
    <p:extLst>
      <p:ext uri="{BB962C8B-B14F-4D97-AF65-F5344CB8AC3E}">
        <p14:creationId xmlns:p14="http://schemas.microsoft.com/office/powerpoint/2010/main" val="20447365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a:t>
            </a:r>
          </a:p>
        </p:txBody>
      </p:sp>
      <p:sp>
        <p:nvSpPr>
          <p:cNvPr id="4" name="Content Placeholder 3"/>
          <p:cNvSpPr>
            <a:spLocks noGrp="1"/>
          </p:cNvSpPr>
          <p:nvPr>
            <p:ph idx="1"/>
          </p:nvPr>
        </p:nvSpPr>
        <p:spPr/>
        <p:txBody>
          <a:bodyPr/>
          <a:lstStyle/>
          <a:p>
            <a:r>
              <a:rPr lang="en-US" dirty="0"/>
              <a:t>Dependent variable: likelihood of voting in the next election (0-100% probability)</a:t>
            </a:r>
          </a:p>
          <a:p>
            <a:r>
              <a:rPr lang="en-US" dirty="0"/>
              <a:t>Independent variable: what change would make the city a better place = all the dummy variables must be added together to represent this conceptual variable</a:t>
            </a:r>
          </a:p>
          <a:p>
            <a:endParaRPr lang="en-US" dirty="0"/>
          </a:p>
          <a:p>
            <a:r>
              <a:rPr lang="en-US" dirty="0"/>
              <a:t>Research question: Do respondent who identify different types of problems differ in their likelihood of voting in the next election?</a:t>
            </a:r>
          </a:p>
        </p:txBody>
      </p:sp>
    </p:spTree>
    <p:extLst>
      <p:ext uri="{BB962C8B-B14F-4D97-AF65-F5344CB8AC3E}">
        <p14:creationId xmlns:p14="http://schemas.microsoft.com/office/powerpoint/2010/main" val="2751996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9056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96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099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841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a:spcBef>
                <a:spcPts val="0"/>
              </a:spcBef>
              <a:spcAft>
                <a:spcPts val="0"/>
              </a:spcAft>
            </a:pPr>
            <a:endParaRPr lang="en-US" dirty="0"/>
          </a:p>
          <a:p>
            <a:pPr>
              <a:spcBef>
                <a:spcPts val="0"/>
              </a:spcBef>
              <a:spcAft>
                <a:spcPts val="0"/>
              </a:spcAft>
            </a:pPr>
            <a:r>
              <a:rPr lang="en-US" dirty="0"/>
              <a:t>Water Usage!</a:t>
            </a:r>
          </a:p>
          <a:p>
            <a:pPr>
              <a:spcBef>
                <a:spcPts val="0"/>
              </a:spcBef>
              <a:spcAft>
                <a:spcPts val="0"/>
              </a:spcAft>
            </a:pPr>
            <a:endParaRPr lang="en-US" dirty="0"/>
          </a:p>
          <a:p>
            <a:pPr>
              <a:spcBef>
                <a:spcPts val="0"/>
              </a:spcBef>
              <a:spcAft>
                <a:spcPts val="0"/>
              </a:spcAft>
            </a:pPr>
            <a:r>
              <a:rPr lang="en-US" dirty="0"/>
              <a:t>Some districts compare themselves to other districts or cities compare themselves to other cities. Measuring the water used per capita per day.</a:t>
            </a:r>
          </a:p>
          <a:p>
            <a:pPr>
              <a:spcBef>
                <a:spcPts val="0"/>
              </a:spcBef>
              <a:spcAft>
                <a:spcPts val="0"/>
              </a:spcAft>
            </a:pPr>
            <a:endParaRPr lang="en-US" dirty="0"/>
          </a:p>
          <a:p>
            <a:pPr>
              <a:spcBef>
                <a:spcPts val="0"/>
              </a:spcBef>
              <a:spcAft>
                <a:spcPts val="0"/>
              </a:spcAft>
            </a:pPr>
            <a:r>
              <a:rPr lang="en-US" dirty="0"/>
              <a:t>Alternatives:</a:t>
            </a:r>
          </a:p>
          <a:p>
            <a:pPr>
              <a:spcBef>
                <a:spcPts val="0"/>
              </a:spcBef>
              <a:spcAft>
                <a:spcPts val="0"/>
              </a:spcAft>
            </a:pPr>
            <a:r>
              <a:rPr lang="en-US" dirty="0"/>
              <a:t>- water use per acre</a:t>
            </a:r>
          </a:p>
          <a:p>
            <a:pPr>
              <a:spcBef>
                <a:spcPts val="0"/>
              </a:spcBef>
              <a:spcAft>
                <a:spcPts val="0"/>
              </a:spcAft>
            </a:pPr>
            <a:r>
              <a:rPr lang="en-US" dirty="0"/>
              <a:t>- Calculate proportions instead of raw numbers</a:t>
            </a:r>
          </a:p>
          <a:p>
            <a:pPr>
              <a:spcBef>
                <a:spcPts val="0"/>
              </a:spcBef>
              <a:spcAft>
                <a:spcPts val="0"/>
              </a:spcAft>
            </a:pPr>
            <a:r>
              <a:rPr lang="en-US" dirty="0"/>
              <a:t> </a:t>
            </a:r>
          </a:p>
          <a:p>
            <a:pPr>
              <a:spcBef>
                <a:spcPts val="0"/>
              </a:spcBef>
              <a:spcAft>
                <a:spcPts val="0"/>
              </a:spcAft>
            </a:pPr>
            <a:r>
              <a:rPr lang="en-US" dirty="0"/>
              <a:t>Findings show that water usage is highest for wealthy neighborhoods with large properties.</a:t>
            </a:r>
          </a:p>
          <a:p>
            <a:endParaRPr lang="en-US" dirty="0"/>
          </a:p>
        </p:txBody>
      </p:sp>
    </p:spTree>
    <p:extLst>
      <p:ext uri="{BB962C8B-B14F-4D97-AF65-F5344CB8AC3E}">
        <p14:creationId xmlns:p14="http://schemas.microsoft.com/office/powerpoint/2010/main" val="40830501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40847387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786651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194C-366D-4F54-9AE4-E26BCFCAA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CFC1A2-7639-4B9B-B20B-39A73B77A3F6}"/>
              </a:ext>
            </a:extLst>
          </p:cNvPr>
          <p:cNvSpPr>
            <a:spLocks noGrp="1"/>
          </p:cNvSpPr>
          <p:nvPr>
            <p:ph idx="1"/>
          </p:nvPr>
        </p:nvSpPr>
        <p:spPr/>
        <p:txBody>
          <a:bodyPr/>
          <a:lstStyle/>
          <a:p>
            <a:r>
              <a:rPr lang="en-US" dirty="0"/>
              <a:t>Create a new one in R with current data from ANES?</a:t>
            </a:r>
          </a:p>
        </p:txBody>
      </p:sp>
      <p:pic>
        <p:nvPicPr>
          <p:cNvPr id="6" name="Picture 5">
            <a:extLst>
              <a:ext uri="{FF2B5EF4-FFF2-40B4-BE49-F238E27FC236}">
                <a16:creationId xmlns:a16="http://schemas.microsoft.com/office/drawing/2014/main" id="{51A65DB8-7980-4FF7-84BC-77506ED3785E}"/>
              </a:ext>
            </a:extLst>
          </p:cNvPr>
          <p:cNvPicPr>
            <a:picLocks noChangeAspect="1"/>
          </p:cNvPicPr>
          <p:nvPr/>
        </p:nvPicPr>
        <p:blipFill>
          <a:blip r:embed="rId2"/>
          <a:stretch>
            <a:fillRect/>
          </a:stretch>
        </p:blipFill>
        <p:spPr>
          <a:xfrm>
            <a:off x="5996778" y="2266097"/>
            <a:ext cx="5734050" cy="4305300"/>
          </a:xfrm>
          <a:prstGeom prst="rect">
            <a:avLst/>
          </a:prstGeom>
        </p:spPr>
      </p:pic>
    </p:spTree>
    <p:extLst>
      <p:ext uri="{BB962C8B-B14F-4D97-AF65-F5344CB8AC3E}">
        <p14:creationId xmlns:p14="http://schemas.microsoft.com/office/powerpoint/2010/main" val="6905649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76452</TotalTime>
  <Words>12643</Words>
  <Application>Microsoft Office PowerPoint</Application>
  <PresentationFormat>Widescreen</PresentationFormat>
  <Paragraphs>1262</Paragraphs>
  <Slides>150</Slides>
  <Notes>88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150</vt:i4>
      </vt:variant>
    </vt:vector>
  </HeadingPairs>
  <TitlesOfParts>
    <vt:vector size="164" baseType="lpstr">
      <vt:lpstr>Arial</vt:lpstr>
      <vt:lpstr>Calibri</vt:lpstr>
      <vt:lpstr>Calibri Light</vt:lpstr>
      <vt:lpstr>Cambria Math</vt:lpstr>
      <vt:lpstr>Consolas</vt:lpstr>
      <vt:lpstr>LMRoman10-Regular-Identity-H</vt:lpstr>
      <vt:lpstr>Montserrat-Light</vt:lpstr>
      <vt:lpstr>Proxima Nova</vt:lpstr>
      <vt:lpstr>Segoe UI</vt:lpstr>
      <vt:lpstr>Segoe UI Semilight</vt:lpstr>
      <vt:lpstr>Symbol</vt:lpstr>
      <vt:lpstr>Times New Roman</vt:lpstr>
      <vt:lpstr>Wingdings</vt:lpstr>
      <vt:lpstr>Retrospect</vt:lpstr>
      <vt:lpstr>PPOL 105: Programing &amp; Data Analysis for Public Policy</vt:lpstr>
      <vt:lpstr>Week 1: Introduction</vt:lpstr>
      <vt:lpstr>Syllabus</vt:lpstr>
      <vt:lpstr>Excel is Free through UIC</vt:lpstr>
      <vt:lpstr>Goals for the Course</vt:lpstr>
      <vt:lpstr>PowerPoint Presentation</vt:lpstr>
      <vt:lpstr>Framing</vt:lpstr>
      <vt:lpstr>PowerPoint Presentation</vt:lpstr>
      <vt:lpstr>PowerPoint Presentation</vt:lpstr>
      <vt:lpstr>PowerPoint Presentation</vt:lpstr>
      <vt:lpstr>Avoiding bad graphs</vt:lpstr>
      <vt:lpstr>Discussion</vt:lpstr>
      <vt:lpstr>PowerPoint Presentation</vt:lpstr>
      <vt:lpstr>Data Sources</vt:lpstr>
      <vt:lpstr>Accessing Public Data</vt:lpstr>
      <vt:lpstr>Opening data in Excel</vt:lpstr>
      <vt:lpstr>Files in Excel</vt:lpstr>
      <vt:lpstr>Chicago and WID example</vt:lpstr>
      <vt:lpstr>Download Chicago Traffic Accident Data</vt:lpstr>
      <vt:lpstr>PowerPoint Presentation</vt:lpstr>
      <vt:lpstr>PowerPoint Presentation</vt:lpstr>
      <vt:lpstr>PowerPoint Presentation</vt:lpstr>
      <vt:lpstr>Complete Handout before Leaving</vt:lpstr>
      <vt:lpstr>Week 2</vt:lpstr>
      <vt:lpstr>Using  Data</vt:lpstr>
      <vt:lpstr>“Good” vs. “Bad” data</vt:lpstr>
      <vt:lpstr>Messy Examples</vt:lpstr>
      <vt:lpstr>PowerPoint Presentation</vt:lpstr>
      <vt:lpstr>Chicago Traffic Accidents</vt:lpstr>
      <vt:lpstr>Download Chicago Traffic Accident Data</vt:lpstr>
      <vt:lpstr>PowerPoint Presentation</vt:lpstr>
      <vt:lpstr>PowerPoint Presentation</vt:lpstr>
      <vt:lpstr>Excel Tables</vt:lpstr>
      <vt:lpstr>Pivot Tables &amp; Pivot Charts</vt:lpstr>
      <vt:lpstr>Descriptive Statistics Practice</vt:lpstr>
      <vt:lpstr>Exploratory Graphs</vt:lpstr>
      <vt:lpstr>When did people have an accident?</vt:lpstr>
      <vt:lpstr>What were the posted speed limits?</vt:lpstr>
      <vt:lpstr>PowerPoint Presentation</vt:lpstr>
      <vt:lpstr>PowerPoint Presentation</vt:lpstr>
      <vt:lpstr>Horizontal Bar Graphs</vt:lpstr>
      <vt:lpstr>Explanatory Graphs</vt:lpstr>
      <vt:lpstr>Cleaning Data</vt:lpstr>
      <vt:lpstr>Separating Cell Information</vt:lpstr>
      <vt:lpstr>Combining Cells in Excel</vt:lpstr>
      <vt:lpstr>Week 3</vt:lpstr>
      <vt:lpstr>Recap of Last Two Weeks</vt:lpstr>
      <vt:lpstr>Central Tendency</vt:lpstr>
      <vt:lpstr>Research Question: V161178 vs. V161181</vt:lpstr>
      <vt:lpstr>PowerPoint Presentation</vt:lpstr>
      <vt:lpstr>Example 4</vt:lpstr>
      <vt:lpstr>Texas Winter Storm</vt:lpstr>
      <vt:lpstr>PowerPoint Presentation</vt:lpstr>
      <vt:lpstr>PowerPoint Presentation</vt:lpstr>
      <vt:lpstr>PowerPoint Presentation</vt:lpstr>
      <vt:lpstr>PowerPoint Presentation</vt:lpstr>
      <vt:lpstr>PowerPoint Presentation</vt:lpstr>
      <vt:lpstr>Types of Variables</vt:lpstr>
      <vt:lpstr>Manipulating Data</vt:lpstr>
      <vt:lpstr>PowerPoint Presentation</vt:lpstr>
      <vt:lpstr>Week 4  </vt:lpstr>
      <vt:lpstr>Wednesday Lab</vt:lpstr>
      <vt:lpstr>Correlation </vt:lpstr>
      <vt:lpstr> The base function for correlations in R is simply cor() followed by the y and x variables.</vt:lpstr>
      <vt:lpstr>PowerPoint Presentation</vt:lpstr>
      <vt:lpstr>PowerPoint Presentation</vt:lpstr>
      <vt:lpstr>Tests of association: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between two continuous variables: can also be captured using bivariate regression</vt:lpstr>
      <vt:lpstr>Correlation between two continuous variables: can also be captured using bivariate regression</vt:lpstr>
      <vt:lpstr>Dichotomous independent variable:</vt:lpstr>
      <vt:lpstr>What if you want to use a categorical variable with more than 2 categories?</vt:lpstr>
      <vt:lpstr>Regression:</vt:lpstr>
      <vt:lpstr>Using Multiple Measures</vt:lpstr>
      <vt:lpstr>Index vs. Scale</vt:lpstr>
      <vt:lpstr>Validity &amp; Reliability</vt:lpstr>
      <vt:lpstr>Dispersion and Deviation</vt:lpstr>
      <vt:lpstr>Central Limit Theorem</vt:lpstr>
      <vt:lpstr>Central Limit Theorem</vt:lpstr>
      <vt:lpstr>PowerPoint Presentation</vt:lpstr>
      <vt:lpstr>PowerPoint Presentation</vt:lpstr>
      <vt:lpstr>PowerPoint Presentation</vt:lpstr>
      <vt:lpstr>PowerPoint Presentation</vt:lpstr>
      <vt:lpstr>PowerPoint Presentation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Manipulating and Recoding Variables in R</vt:lpstr>
      <vt:lpstr>Game Plan: Manipulating Data in R</vt:lpstr>
      <vt:lpstr>Useful Functions and Packages </vt:lpstr>
      <vt:lpstr>Look at a Variable: V161115</vt:lpstr>
      <vt:lpstr>Attributes: V161115</vt:lpstr>
      <vt:lpstr>Frequencies: V161115</vt:lpstr>
      <vt:lpstr>Create a Smaller Dataset: Subset Data</vt:lpstr>
      <vt:lpstr>Defining Missing Values = NA in R</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Recoding a Categorical Variable</vt:lpstr>
      <vt:lpstr>Week 3 Lab</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Appropriate statistics for describing variables</vt:lpstr>
      <vt:lpstr>Distribution</vt:lpstr>
      <vt:lpstr>Preferences of spending on defense by gender </vt:lpstr>
      <vt:lpstr>Preferences for Spending on Defense for Democrats and Republicans</vt:lpstr>
      <vt:lpstr>Research Question: V161178 vs. V161181</vt:lpstr>
      <vt:lpstr>PowerPoint Presentation</vt:lpstr>
      <vt:lpstr>Example 4</vt:lpstr>
      <vt:lpstr>Research Question</vt:lpstr>
      <vt:lpstr>Example: Correlation between feeling thermometers between feeling thermometer rating of mayor and local city police (0-100)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383</cp:revision>
  <dcterms:created xsi:type="dcterms:W3CDTF">2019-08-14T15:01:52Z</dcterms:created>
  <dcterms:modified xsi:type="dcterms:W3CDTF">2021-06-30T03:44:58Z</dcterms:modified>
</cp:coreProperties>
</file>